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Lst>
  <p:sldIdLst>
    <p:sldId id="302" r:id="rId3"/>
    <p:sldId id="265" r:id="rId4"/>
    <p:sldId id="266" r:id="rId5"/>
    <p:sldId id="268" r:id="rId6"/>
    <p:sldId id="269" r:id="rId7"/>
    <p:sldId id="278" r:id="rId8"/>
    <p:sldId id="272" r:id="rId9"/>
    <p:sldId id="273" r:id="rId10"/>
    <p:sldId id="274" r:id="rId11"/>
    <p:sldId id="275"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74" d="100"/>
          <a:sy n="74" d="100"/>
        </p:scale>
        <p:origin x="2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2189122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1478950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3766076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3716569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114538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1950927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E4A45D-B00F-4B94-80ED-FFBE2A06560A}" type="datetimeFigureOut">
              <a:rPr lang="en-IN" smtClean="0"/>
              <a:t>13-06-2024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3291253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A45D-B00F-4B94-80ED-FFBE2A06560A}" type="datetimeFigureOut">
              <a:rPr lang="en-IN" smtClean="0"/>
              <a:t>13-06-2024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2474825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E4A45D-B00F-4B94-80ED-FFBE2A06560A}" type="datetimeFigureOut">
              <a:rPr lang="en-IN" smtClean="0"/>
              <a:t>13-06-2024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4035776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4A45D-B00F-4B94-80ED-FFBE2A06560A}" type="datetimeFigureOut">
              <a:rPr lang="en-IN" smtClean="0"/>
              <a:t>13-06-2024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1523836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A45D-B00F-4B94-80ED-FFBE2A06560A}" type="datetimeFigureOut">
              <a:rPr lang="en-IN" smtClean="0"/>
              <a:t>13-06-2024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343590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3649183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A45D-B00F-4B94-80ED-FFBE2A06560A}" type="datetimeFigureOut">
              <a:rPr lang="en-IN" smtClean="0"/>
              <a:t>13-06-2024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395836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3398845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895024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42314212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24307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39238900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2707607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153111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A45D-B00F-4B94-80ED-FFBE2A06560A}" type="datetimeFigureOut">
              <a:rPr lang="en-IN" smtClean="0"/>
              <a:t>13-06-2024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2005616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BE4A45D-B00F-4B94-80ED-FFBE2A06560A}" type="datetimeFigureOut">
              <a:rPr lang="en-IN" smtClean="0"/>
              <a:t>13-06-2024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3683301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BE4A45D-B00F-4B94-80ED-FFBE2A06560A}" type="datetimeFigureOut">
              <a:rPr lang="en-IN" smtClean="0"/>
              <a:t>13-06-2024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2474139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BE4A45D-B00F-4B94-80ED-FFBE2A06560A}" type="datetimeFigureOut">
              <a:rPr lang="en-IN" smtClean="0"/>
              <a:t>13-06-2024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263536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4A45D-B00F-4B94-80ED-FFBE2A06560A}" type="datetimeFigureOut">
              <a:rPr lang="en-IN" smtClean="0"/>
              <a:t>13-06-2024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10001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A45D-B00F-4B94-80ED-FFBE2A06560A}" type="datetimeFigureOut">
              <a:rPr lang="en-IN" smtClean="0"/>
              <a:t>13-06-2024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2563894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A45D-B00F-4B94-80ED-FFBE2A06560A}" type="datetimeFigureOut">
              <a:rPr lang="en-IN" smtClean="0"/>
              <a:t>13-06-2024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22DB65-53F9-40D6-9F27-656FEAA7CA4A}" type="slidenum">
              <a:rPr lang="en-IN" smtClean="0"/>
              <a:t>‹#›</a:t>
            </a:fld>
            <a:endParaRPr lang="en-IN"/>
          </a:p>
        </p:txBody>
      </p:sp>
    </p:spTree>
    <p:extLst>
      <p:ext uri="{BB962C8B-B14F-4D97-AF65-F5344CB8AC3E}">
        <p14:creationId xmlns:p14="http://schemas.microsoft.com/office/powerpoint/2010/main" val="3002247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A45D-B00F-4B94-80ED-FFBE2A06560A}" type="datetimeFigureOut">
              <a:rPr lang="en-IN" smtClean="0"/>
              <a:t>13-06-2024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2DB65-53F9-40D6-9F27-656FEAA7CA4A}" type="slidenum">
              <a:rPr lang="en-IN" smtClean="0"/>
              <a:t>‹#›</a:t>
            </a:fld>
            <a:endParaRPr lang="en-IN"/>
          </a:p>
        </p:txBody>
      </p:sp>
    </p:spTree>
    <p:extLst>
      <p:ext uri="{BB962C8B-B14F-4D97-AF65-F5344CB8AC3E}">
        <p14:creationId xmlns:p14="http://schemas.microsoft.com/office/powerpoint/2010/main" val="1956558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4A45D-B00F-4B94-80ED-FFBE2A06560A}" type="datetimeFigureOut">
              <a:rPr lang="en-IN" smtClean="0"/>
              <a:t>13-06-2024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022DB65-53F9-40D6-9F27-656FEAA7CA4A}" type="slidenum">
              <a:rPr lang="en-IN" smtClean="0"/>
              <a:t>‹#›</a:t>
            </a:fld>
            <a:endParaRPr lang="en-IN"/>
          </a:p>
        </p:txBody>
      </p:sp>
    </p:spTree>
    <p:extLst>
      <p:ext uri="{BB962C8B-B14F-4D97-AF65-F5344CB8AC3E}">
        <p14:creationId xmlns:p14="http://schemas.microsoft.com/office/powerpoint/2010/main" val="37230998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lluminated server room panel">
            <a:extLst>
              <a:ext uri="{FF2B5EF4-FFF2-40B4-BE49-F238E27FC236}">
                <a16:creationId xmlns:a16="http://schemas.microsoft.com/office/drawing/2014/main" id="{BDC39CC4-E48E-644C-9954-AD49B9C6BECC}"/>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E030C5C-3D28-7CCF-FB6B-7F00D740F55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dirty="0">
                <a:solidFill>
                  <a:srgbClr val="FFFFFF"/>
                </a:solidFill>
              </a:rPr>
              <a:t>Data governance</a:t>
            </a:r>
          </a:p>
        </p:txBody>
      </p:sp>
      <p:sp>
        <p:nvSpPr>
          <p:cNvPr id="5" name="Subtitle 4">
            <a:extLst>
              <a:ext uri="{FF2B5EF4-FFF2-40B4-BE49-F238E27FC236}">
                <a16:creationId xmlns:a16="http://schemas.microsoft.com/office/drawing/2014/main" id="{D085C024-CEED-E0D1-712E-14E577EBDD1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IN">
              <a:solidFill>
                <a:srgbClr val="FFFFFF"/>
              </a:solidFill>
            </a:endParaRPr>
          </a:p>
        </p:txBody>
      </p:sp>
    </p:spTree>
    <p:extLst>
      <p:ext uri="{BB962C8B-B14F-4D97-AF65-F5344CB8AC3E}">
        <p14:creationId xmlns:p14="http://schemas.microsoft.com/office/powerpoint/2010/main" val="342128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dirty="0"/>
              <a:t>British Airways</a:t>
            </a:r>
            <a:br>
              <a:rPr lang="en-US" dirty="0"/>
            </a:br>
            <a:endParaRPr lang="en-IN" dirty="0"/>
          </a:p>
        </p:txBody>
      </p:sp>
      <p:sp>
        <p:nvSpPr>
          <p:cNvPr id="3" name="Content Placeholder 2"/>
          <p:cNvSpPr>
            <a:spLocks noGrp="1"/>
          </p:cNvSpPr>
          <p:nvPr>
            <p:ph idx="1"/>
          </p:nvPr>
        </p:nvSpPr>
        <p:spPr>
          <a:xfrm>
            <a:off x="5209563" y="1397877"/>
            <a:ext cx="5069554" cy="4643486"/>
          </a:xfrm>
        </p:spPr>
        <p:txBody>
          <a:bodyPr>
            <a:normAutofit fontScale="92500" lnSpcReduction="10000"/>
          </a:bodyPr>
          <a:lstStyle/>
          <a:p>
            <a:pPr>
              <a:lnSpc>
                <a:spcPct val="90000"/>
              </a:lnSpc>
            </a:pPr>
            <a:r>
              <a:rPr lang="en-US" sz="2400" dirty="0"/>
              <a:t>In September 2018, British Airways (BA) reported ICO of a breach of personal data of approximately 500, 000 of its users. </a:t>
            </a:r>
          </a:p>
          <a:p>
            <a:pPr>
              <a:lnSpc>
                <a:spcPct val="90000"/>
              </a:lnSpc>
            </a:pPr>
            <a:r>
              <a:rPr lang="en-US" sz="2400" dirty="0"/>
              <a:t>The hackers stole user data, including names, addresses, credit card details, and booking details of passengers after diverting users to a fraudulent website. </a:t>
            </a:r>
          </a:p>
          <a:p>
            <a:pPr>
              <a:lnSpc>
                <a:spcPct val="90000"/>
              </a:lnSpc>
            </a:pPr>
            <a:r>
              <a:rPr lang="en-US" sz="2400" dirty="0"/>
              <a:t>Even though BA reported the incident, ICO found in its investigation that the poor security management caused the leak. </a:t>
            </a:r>
          </a:p>
          <a:p>
            <a:pPr>
              <a:lnSpc>
                <a:spcPct val="90000"/>
              </a:lnSpc>
            </a:pPr>
            <a:r>
              <a:rPr lang="en-US" sz="2400" dirty="0"/>
              <a:t>In July 2019, they fined BA with a whopping £183.39 million.</a:t>
            </a:r>
          </a:p>
          <a:p>
            <a:pPr>
              <a:lnSpc>
                <a:spcPct val="90000"/>
              </a:lnSpc>
            </a:pPr>
            <a:endParaRPr lang="en-IN" sz="1500" dirty="0"/>
          </a:p>
        </p:txBody>
      </p:sp>
      <p:pic>
        <p:nvPicPr>
          <p:cNvPr id="5" name="Picture 4" descr="Plane in red circle">
            <a:extLst>
              <a:ext uri="{FF2B5EF4-FFF2-40B4-BE49-F238E27FC236}">
                <a16:creationId xmlns:a16="http://schemas.microsoft.com/office/drawing/2014/main" id="{B33D9254-AEE1-CDD4-70D1-7AA22F35A985}"/>
              </a:ext>
            </a:extLst>
          </p:cNvPr>
          <p:cNvPicPr>
            <a:picLocks noChangeAspect="1"/>
          </p:cNvPicPr>
          <p:nvPr/>
        </p:nvPicPr>
        <p:blipFill rotWithShape="1">
          <a:blip r:embed="rId2"/>
          <a:srcRect l="22068" r="22866"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560981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and CNIL(National Commission on Informatics and Liberty)</a:t>
            </a:r>
          </a:p>
        </p:txBody>
      </p:sp>
      <p:sp>
        <p:nvSpPr>
          <p:cNvPr id="3" name="Content Placeholder 2"/>
          <p:cNvSpPr>
            <a:spLocks noGrp="1"/>
          </p:cNvSpPr>
          <p:nvPr>
            <p:ph idx="1"/>
          </p:nvPr>
        </p:nvSpPr>
        <p:spPr>
          <a:xfrm>
            <a:off x="677334" y="2160589"/>
            <a:ext cx="7268487" cy="3880773"/>
          </a:xfrm>
        </p:spPr>
        <p:txBody>
          <a:bodyPr>
            <a:normAutofit/>
          </a:bodyPr>
          <a:lstStyle/>
          <a:p>
            <a:r>
              <a:rPr lang="en-US" sz="2000" dirty="0"/>
              <a:t>On January 21, 2019, France’s CNIL fined Google €50 million for failing to get valid consent from the users for personalized ads. </a:t>
            </a:r>
          </a:p>
          <a:p>
            <a:r>
              <a:rPr lang="en-US" sz="2000" dirty="0"/>
              <a:t>CNIL found that the tech giant violated Articles 12 and 13, i.e., lack of transparency. </a:t>
            </a:r>
          </a:p>
          <a:p>
            <a:r>
              <a:rPr lang="en-US" sz="2000" dirty="0"/>
              <a:t>Google failed to inform users before processing their personal data. Another violation was of Article 5, i.e., the legal basis of processing. </a:t>
            </a:r>
          </a:p>
          <a:p>
            <a:r>
              <a:rPr lang="en-US" sz="2000" dirty="0"/>
              <a:t>The company was unable to prove a lawful basis for processing. The consent request was not specific.</a:t>
            </a:r>
          </a:p>
          <a:p>
            <a:endParaRPr lang="en-IN" dirty="0"/>
          </a:p>
        </p:txBody>
      </p:sp>
      <p:pic>
        <p:nvPicPr>
          <p:cNvPr id="1026" name="Picture 2" descr="Google logo - Wikipedia">
            <a:extLst>
              <a:ext uri="{FF2B5EF4-FFF2-40B4-BE49-F238E27FC236}">
                <a16:creationId xmlns:a16="http://schemas.microsoft.com/office/drawing/2014/main" id="{2397CE91-F38D-F37B-53FD-7391BB798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8430" y="2160589"/>
            <a:ext cx="36766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373BD9-053E-1D1B-4EE8-75A624176A34}"/>
              </a:ext>
            </a:extLst>
          </p:cNvPr>
          <p:cNvPicPr>
            <a:picLocks noChangeAspect="1"/>
          </p:cNvPicPr>
          <p:nvPr/>
        </p:nvPicPr>
        <p:blipFill>
          <a:blip r:embed="rId3"/>
          <a:stretch>
            <a:fillRect/>
          </a:stretch>
        </p:blipFill>
        <p:spPr>
          <a:xfrm>
            <a:off x="8178430" y="3720169"/>
            <a:ext cx="3586098" cy="2186645"/>
          </a:xfrm>
          <a:prstGeom prst="rect">
            <a:avLst/>
          </a:prstGeom>
        </p:spPr>
      </p:pic>
    </p:spTree>
    <p:extLst>
      <p:ext uri="{BB962C8B-B14F-4D97-AF65-F5344CB8AC3E}">
        <p14:creationId xmlns:p14="http://schemas.microsoft.com/office/powerpoint/2010/main" val="194424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Data Protection Regulation (GDPR)</a:t>
            </a:r>
            <a:endParaRPr lang="en-IN" dirty="0"/>
          </a:p>
        </p:txBody>
      </p:sp>
      <p:sp>
        <p:nvSpPr>
          <p:cNvPr id="3" name="Content Placeholder 2"/>
          <p:cNvSpPr>
            <a:spLocks noGrp="1"/>
          </p:cNvSpPr>
          <p:nvPr>
            <p:ph idx="1"/>
          </p:nvPr>
        </p:nvSpPr>
        <p:spPr/>
        <p:txBody>
          <a:bodyPr>
            <a:normAutofit/>
          </a:bodyPr>
          <a:lstStyle/>
          <a:p>
            <a:r>
              <a:rPr lang="en-US" dirty="0"/>
              <a:t>History of the GDPR</a:t>
            </a:r>
          </a:p>
          <a:p>
            <a:r>
              <a:rPr lang="en-US" dirty="0"/>
              <a:t>The right to privacy is part of the 1950 European Convention on Human Rights, which states, “Everyone has the right to respect for his private and family life, his home and his correspondence.” </a:t>
            </a:r>
          </a:p>
          <a:p>
            <a:r>
              <a:rPr lang="en-US" dirty="0"/>
              <a:t>The GDPR entered into force in 2016 after passing European Parliament, and as of May 25, 2018, all organizations were required to be compliant.</a:t>
            </a:r>
            <a:endParaRPr lang="en-IN" dirty="0"/>
          </a:p>
        </p:txBody>
      </p:sp>
    </p:spTree>
    <p:extLst>
      <p:ext uri="{BB962C8B-B14F-4D97-AF65-F5344CB8AC3E}">
        <p14:creationId xmlns:p14="http://schemas.microsoft.com/office/powerpoint/2010/main" val="288406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4359" y="244158"/>
            <a:ext cx="9701723" cy="6128650"/>
          </a:xfrm>
          <a:prstGeom prst="rect">
            <a:avLst/>
          </a:prstGeom>
        </p:spPr>
      </p:pic>
    </p:spTree>
    <p:extLst>
      <p:ext uri="{BB962C8B-B14F-4D97-AF65-F5344CB8AC3E}">
        <p14:creationId xmlns:p14="http://schemas.microsoft.com/office/powerpoint/2010/main" val="4272610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 and definitions</a:t>
            </a:r>
            <a:endParaRPr lang="en-IN" dirty="0"/>
          </a:p>
        </p:txBody>
      </p:sp>
      <p:sp>
        <p:nvSpPr>
          <p:cNvPr id="3" name="Content Placeholder 2"/>
          <p:cNvSpPr>
            <a:spLocks noGrp="1"/>
          </p:cNvSpPr>
          <p:nvPr>
            <p:ph idx="1"/>
          </p:nvPr>
        </p:nvSpPr>
        <p:spPr/>
        <p:txBody>
          <a:bodyPr/>
          <a:lstStyle/>
          <a:p>
            <a:r>
              <a:rPr lang="en-US" dirty="0"/>
              <a:t> Personal data is any information that relates to an individual who can be directly or indirectly identified. </a:t>
            </a:r>
          </a:p>
          <a:p>
            <a:r>
              <a:rPr lang="en-US" dirty="0"/>
              <a:t>Names and email addresses are obviously personal data. </a:t>
            </a:r>
          </a:p>
          <a:p>
            <a:r>
              <a:rPr lang="en-US" dirty="0"/>
              <a:t>Location information, ethnicity, gender, biometric data, religious beliefs, web cookies, and political opinions can also be personal data.</a:t>
            </a:r>
            <a:endParaRPr lang="en-IN" dirty="0"/>
          </a:p>
        </p:txBody>
      </p:sp>
    </p:spTree>
    <p:extLst>
      <p:ext uri="{BB962C8B-B14F-4D97-AF65-F5344CB8AC3E}">
        <p14:creationId xmlns:p14="http://schemas.microsoft.com/office/powerpoint/2010/main" val="3327723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1092" y="1227850"/>
            <a:ext cx="10258679" cy="4193235"/>
          </a:xfrm>
          <a:prstGeom prst="rect">
            <a:avLst/>
          </a:prstGeom>
        </p:spPr>
      </p:pic>
    </p:spTree>
    <p:extLst>
      <p:ext uri="{BB962C8B-B14F-4D97-AF65-F5344CB8AC3E}">
        <p14:creationId xmlns:p14="http://schemas.microsoft.com/office/powerpoint/2010/main" val="142256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protection principles</a:t>
            </a:r>
            <a:endParaRPr lang="en-IN" dirty="0"/>
          </a:p>
        </p:txBody>
      </p:sp>
      <p:sp>
        <p:nvSpPr>
          <p:cNvPr id="5" name="Content Placeholder 4"/>
          <p:cNvSpPr>
            <a:spLocks noGrp="1"/>
          </p:cNvSpPr>
          <p:nvPr>
            <p:ph idx="1"/>
          </p:nvPr>
        </p:nvSpPr>
        <p:spPr/>
        <p:txBody>
          <a:bodyPr>
            <a:normAutofit/>
          </a:bodyPr>
          <a:lstStyle/>
          <a:p>
            <a:r>
              <a:rPr lang="en-US" dirty="0"/>
              <a:t>Lawfulness, fairness and transparency</a:t>
            </a:r>
          </a:p>
          <a:p>
            <a:r>
              <a:rPr lang="en-US" dirty="0"/>
              <a:t>Purpose limitation </a:t>
            </a:r>
          </a:p>
          <a:p>
            <a:r>
              <a:rPr lang="en-US" dirty="0"/>
              <a:t>Data minimization </a:t>
            </a:r>
          </a:p>
          <a:p>
            <a:r>
              <a:rPr lang="en-US" dirty="0"/>
              <a:t>Accuracy </a:t>
            </a:r>
          </a:p>
          <a:p>
            <a:r>
              <a:rPr lang="en-US" dirty="0"/>
              <a:t>Storage limitation </a:t>
            </a:r>
          </a:p>
          <a:p>
            <a:r>
              <a:rPr lang="en-US" dirty="0"/>
              <a:t>Integrity and confidentiality </a:t>
            </a:r>
          </a:p>
          <a:p>
            <a:r>
              <a:rPr lang="en-US" dirty="0"/>
              <a:t>Accountability</a:t>
            </a:r>
            <a:endParaRPr lang="en-IN" dirty="0"/>
          </a:p>
        </p:txBody>
      </p:sp>
    </p:spTree>
    <p:extLst>
      <p:ext uri="{BB962C8B-B14F-4D97-AF65-F5344CB8AC3E}">
        <p14:creationId xmlns:p14="http://schemas.microsoft.com/office/powerpoint/2010/main" val="313791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principles</a:t>
            </a:r>
            <a:br>
              <a:rPr lang="en-US" dirty="0"/>
            </a:br>
            <a:endParaRPr lang="en-IN" dirty="0"/>
          </a:p>
        </p:txBody>
      </p:sp>
      <p:sp>
        <p:nvSpPr>
          <p:cNvPr id="3" name="Content Placeholder 2"/>
          <p:cNvSpPr>
            <a:spLocks noGrp="1"/>
          </p:cNvSpPr>
          <p:nvPr>
            <p:ph idx="1"/>
          </p:nvPr>
        </p:nvSpPr>
        <p:spPr>
          <a:xfrm>
            <a:off x="677334" y="1429407"/>
            <a:ext cx="9496680" cy="4897821"/>
          </a:xfrm>
        </p:spPr>
        <p:txBody>
          <a:bodyPr>
            <a:normAutofit fontScale="70000" lnSpcReduction="20000"/>
          </a:bodyPr>
          <a:lstStyle/>
          <a:p>
            <a:endParaRPr lang="en-US" dirty="0"/>
          </a:p>
          <a:p>
            <a:r>
              <a:rPr lang="en-US" sz="3200" dirty="0"/>
              <a:t>Lawfulness, fairness and transparency — Processing must be lawful, fair, and transparent to the data subject.</a:t>
            </a:r>
          </a:p>
          <a:p>
            <a:r>
              <a:rPr lang="en-US" sz="3200" dirty="0"/>
              <a:t>Purpose limitation — You must process data for the legitimate purposes specified explicitly to the data subject when you collected it.</a:t>
            </a:r>
          </a:p>
          <a:p>
            <a:r>
              <a:rPr lang="en-US" sz="3200" dirty="0"/>
              <a:t>Data minimization — You should collect and process only as much data as absolutely necessary for the purposes specified.</a:t>
            </a:r>
          </a:p>
          <a:p>
            <a:r>
              <a:rPr lang="en-US" sz="3200" dirty="0"/>
              <a:t>Accuracy — You must keep personal data accurate and up to date.</a:t>
            </a:r>
          </a:p>
          <a:p>
            <a:r>
              <a:rPr lang="en-US" sz="3200" dirty="0"/>
              <a:t>Storage limitation — You may only store personally identifying data for as long as necessary for the specified purpose.</a:t>
            </a:r>
          </a:p>
          <a:p>
            <a:r>
              <a:rPr lang="en-US" sz="3200" dirty="0"/>
              <a:t>Integrity and confidentiality — Processing must be done in such a way as to ensure appropriate security, integrity, and confidentiality (e.g. by using encryption).</a:t>
            </a:r>
          </a:p>
          <a:p>
            <a:r>
              <a:rPr lang="en-US" sz="3200" dirty="0"/>
              <a:t>Accountability — The data controller is responsible for being able to demonstrate GDPR compliance with all of these principles.</a:t>
            </a:r>
            <a:endParaRPr lang="en-IN" sz="3200" dirty="0"/>
          </a:p>
        </p:txBody>
      </p:sp>
    </p:spTree>
    <p:extLst>
      <p:ext uri="{BB962C8B-B14F-4D97-AF65-F5344CB8AC3E}">
        <p14:creationId xmlns:p14="http://schemas.microsoft.com/office/powerpoint/2010/main" val="28399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09173" y="491253"/>
            <a:ext cx="7526154" cy="5836608"/>
          </a:xfrm>
          <a:prstGeom prst="rect">
            <a:avLst/>
          </a:prstGeom>
        </p:spPr>
      </p:pic>
      <p:sp>
        <p:nvSpPr>
          <p:cNvPr id="5" name="Title 4"/>
          <p:cNvSpPr>
            <a:spLocks noGrp="1"/>
          </p:cNvSpPr>
          <p:nvPr>
            <p:ph type="title"/>
          </p:nvPr>
        </p:nvSpPr>
        <p:spPr>
          <a:xfrm>
            <a:off x="559067" y="2280552"/>
            <a:ext cx="3570973" cy="1325563"/>
          </a:xfrm>
        </p:spPr>
        <p:txBody>
          <a:bodyPr>
            <a:normAutofit/>
          </a:bodyPr>
          <a:lstStyle/>
          <a:p>
            <a:r>
              <a:rPr lang="en-US" sz="3600" dirty="0"/>
              <a:t>Personal data breach</a:t>
            </a:r>
            <a:endParaRPr lang="en-IN" sz="3600" dirty="0"/>
          </a:p>
        </p:txBody>
      </p:sp>
    </p:spTree>
    <p:extLst>
      <p:ext uri="{BB962C8B-B14F-4D97-AF65-F5344CB8AC3E}">
        <p14:creationId xmlns:p14="http://schemas.microsoft.com/office/powerpoint/2010/main" val="3844261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p:cNvSpPr>
            <a:spLocks noGrp="1"/>
          </p:cNvSpPr>
          <p:nvPr>
            <p:ph type="title"/>
          </p:nvPr>
        </p:nvSpPr>
        <p:spPr>
          <a:xfrm>
            <a:off x="7181723" y="609600"/>
            <a:ext cx="4512989" cy="2227730"/>
          </a:xfrm>
        </p:spPr>
        <p:txBody>
          <a:bodyPr anchor="ctr">
            <a:normAutofit/>
          </a:bodyPr>
          <a:lstStyle/>
          <a:p>
            <a:br>
              <a:rPr lang="en-US">
                <a:solidFill>
                  <a:srgbClr val="FFFFFF"/>
                </a:solidFill>
              </a:rPr>
            </a:br>
            <a:r>
              <a:rPr lang="en-US">
                <a:solidFill>
                  <a:srgbClr val="FFFFFF"/>
                </a:solidFill>
              </a:rPr>
              <a:t>Biggest GDPR Fines</a:t>
            </a:r>
            <a:br>
              <a:rPr lang="en-US">
                <a:solidFill>
                  <a:srgbClr val="FFFFFF"/>
                </a:solidFill>
              </a:rPr>
            </a:br>
            <a:endParaRPr lang="en-IN">
              <a:solidFill>
                <a:srgbClr val="FFFFFF"/>
              </a:solidFill>
            </a:endParaRPr>
          </a:p>
        </p:txBody>
      </p:sp>
      <p:pic>
        <p:nvPicPr>
          <p:cNvPr id="2" name="Picture 1">
            <a:extLst>
              <a:ext uri="{FF2B5EF4-FFF2-40B4-BE49-F238E27FC236}">
                <a16:creationId xmlns:a16="http://schemas.microsoft.com/office/drawing/2014/main" id="{2D660342-BF30-EB40-10D3-CD6F6636E52B}"/>
              </a:ext>
            </a:extLst>
          </p:cNvPr>
          <p:cNvPicPr>
            <a:picLocks noChangeAspect="1"/>
          </p:cNvPicPr>
          <p:nvPr/>
        </p:nvPicPr>
        <p:blipFill>
          <a:blip r:embed="rId2"/>
          <a:stretch>
            <a:fillRect/>
          </a:stretch>
        </p:blipFill>
        <p:spPr>
          <a:xfrm>
            <a:off x="859435" y="609600"/>
            <a:ext cx="3856774" cy="2613564"/>
          </a:xfrm>
          <a:prstGeom prst="rect">
            <a:avLst/>
          </a:prstGeom>
        </p:spPr>
      </p:pic>
      <p:sp>
        <p:nvSpPr>
          <p:cNvPr id="5" name="Content Placeholder 4"/>
          <p:cNvSpPr>
            <a:spLocks noGrp="1"/>
          </p:cNvSpPr>
          <p:nvPr>
            <p:ph idx="1"/>
          </p:nvPr>
        </p:nvSpPr>
        <p:spPr>
          <a:xfrm>
            <a:off x="5241082" y="2166667"/>
            <a:ext cx="6453631" cy="4801691"/>
          </a:xfrm>
        </p:spPr>
        <p:txBody>
          <a:bodyPr anchor="t">
            <a:normAutofit/>
          </a:bodyPr>
          <a:lstStyle/>
          <a:p>
            <a:pPr>
              <a:lnSpc>
                <a:spcPct val="90000"/>
              </a:lnSpc>
            </a:pPr>
            <a:r>
              <a:rPr lang="en-US" sz="1400" dirty="0">
                <a:solidFill>
                  <a:srgbClr val="FFFFFF"/>
                </a:solidFill>
              </a:rPr>
              <a:t>Marriot International Inc.</a:t>
            </a:r>
          </a:p>
          <a:p>
            <a:pPr>
              <a:lnSpc>
                <a:spcPct val="90000"/>
              </a:lnSpc>
            </a:pPr>
            <a:r>
              <a:rPr lang="en-US" sz="1400" dirty="0">
                <a:solidFill>
                  <a:srgbClr val="FFFFFF"/>
                </a:solidFill>
              </a:rPr>
              <a:t>In November 2018, Marriot International notified Information Commissioner’s Office(ICO) – the UK data protection regulatory body – </a:t>
            </a:r>
          </a:p>
          <a:p>
            <a:pPr>
              <a:lnSpc>
                <a:spcPct val="90000"/>
              </a:lnSpc>
            </a:pPr>
            <a:r>
              <a:rPr lang="en-US" sz="1400" dirty="0">
                <a:solidFill>
                  <a:srgbClr val="FFFFFF"/>
                </a:solidFill>
              </a:rPr>
              <a:t>about a cyber-attack, which affected approximately 339 million guest records. </a:t>
            </a:r>
          </a:p>
          <a:p>
            <a:pPr>
              <a:lnSpc>
                <a:spcPct val="90000"/>
              </a:lnSpc>
            </a:pPr>
            <a:r>
              <a:rPr lang="en-US" sz="1400" dirty="0">
                <a:solidFill>
                  <a:srgbClr val="FFFFFF"/>
                </a:solidFill>
              </a:rPr>
              <a:t>Personal data, including payment details and passport numbers, of around 30 million records related to the European Economic Area (EEA) residents and 7 million related to UK residents were exposed.</a:t>
            </a:r>
          </a:p>
          <a:p>
            <a:pPr>
              <a:lnSpc>
                <a:spcPct val="90000"/>
              </a:lnSpc>
            </a:pPr>
            <a:r>
              <a:rPr lang="en-US" sz="1400" dirty="0">
                <a:solidFill>
                  <a:srgbClr val="FFFFFF"/>
                </a:solidFill>
              </a:rPr>
              <a:t>The attack began in 2014 in Starwood Hotels’ records, which was later acquired by Marriot in 2016. </a:t>
            </a:r>
          </a:p>
          <a:p>
            <a:pPr>
              <a:lnSpc>
                <a:spcPct val="90000"/>
              </a:lnSpc>
            </a:pPr>
            <a:r>
              <a:rPr lang="en-US" sz="1400" dirty="0">
                <a:solidFill>
                  <a:srgbClr val="FFFFFF"/>
                </a:solidFill>
              </a:rPr>
              <a:t>Marriot discovered the hack in September 2018 but waited till November to report it, which is a violation of GDPR. </a:t>
            </a:r>
          </a:p>
          <a:p>
            <a:pPr>
              <a:lnSpc>
                <a:spcPct val="90000"/>
              </a:lnSpc>
            </a:pPr>
            <a:r>
              <a:rPr lang="en-US" sz="1400" dirty="0">
                <a:solidFill>
                  <a:srgbClr val="FFFFFF"/>
                </a:solidFill>
              </a:rPr>
              <a:t>The Regulation requires the data controllers to report a data breach within 72 hours of becoming aware of it. </a:t>
            </a:r>
          </a:p>
          <a:p>
            <a:pPr>
              <a:lnSpc>
                <a:spcPct val="90000"/>
              </a:lnSpc>
            </a:pPr>
            <a:r>
              <a:rPr lang="en-US" sz="1400" dirty="0">
                <a:solidFill>
                  <a:srgbClr val="FFFFFF"/>
                </a:solidFill>
              </a:rPr>
              <a:t>On top of that, ICO’s investigation uncovered that Marriot did not take enough measures to ensure safety when it bought Starwood.</a:t>
            </a:r>
          </a:p>
          <a:p>
            <a:pPr>
              <a:lnSpc>
                <a:spcPct val="90000"/>
              </a:lnSpc>
            </a:pPr>
            <a:r>
              <a:rPr lang="en-US" sz="1400" dirty="0">
                <a:solidFill>
                  <a:srgbClr val="FFFFFF"/>
                </a:solidFill>
              </a:rPr>
              <a:t>ICO fined the hospitality company £99,200,396 for the violation.</a:t>
            </a:r>
          </a:p>
          <a:p>
            <a:pPr>
              <a:lnSpc>
                <a:spcPct val="90000"/>
              </a:lnSpc>
            </a:pPr>
            <a:endParaRPr lang="en-IN" sz="900" dirty="0">
              <a:solidFill>
                <a:srgbClr val="FFFFFF"/>
              </a:solidFill>
            </a:endParaRPr>
          </a:p>
        </p:txBody>
      </p:sp>
      <p:pic>
        <p:nvPicPr>
          <p:cNvPr id="3" name="Picture 2">
            <a:extLst>
              <a:ext uri="{FF2B5EF4-FFF2-40B4-BE49-F238E27FC236}">
                <a16:creationId xmlns:a16="http://schemas.microsoft.com/office/drawing/2014/main" id="{157BAA67-EA1C-E97A-F9E1-8941D3F49CDD}"/>
              </a:ext>
            </a:extLst>
          </p:cNvPr>
          <p:cNvPicPr>
            <a:picLocks noChangeAspect="1"/>
          </p:cNvPicPr>
          <p:nvPr/>
        </p:nvPicPr>
        <p:blipFill>
          <a:blip r:embed="rId3"/>
          <a:stretch>
            <a:fillRect/>
          </a:stretch>
        </p:blipFill>
        <p:spPr>
          <a:xfrm>
            <a:off x="727259" y="3569466"/>
            <a:ext cx="4151144" cy="2767068"/>
          </a:xfrm>
          <a:prstGeom prst="rect">
            <a:avLst/>
          </a:prstGeom>
        </p:spPr>
      </p:pic>
    </p:spTree>
    <p:extLst>
      <p:ext uri="{BB962C8B-B14F-4D97-AF65-F5344CB8AC3E}">
        <p14:creationId xmlns:p14="http://schemas.microsoft.com/office/powerpoint/2010/main" val="46925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503</TotalTime>
  <Words>676</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Calibri</vt:lpstr>
      <vt:lpstr>Calibri Light</vt:lpstr>
      <vt:lpstr>Trebuchet MS</vt:lpstr>
      <vt:lpstr>Wingdings 3</vt:lpstr>
      <vt:lpstr>Office Theme</vt:lpstr>
      <vt:lpstr>Facet</vt:lpstr>
      <vt:lpstr>Data governance</vt:lpstr>
      <vt:lpstr>General Data Protection Regulation (GDPR)</vt:lpstr>
      <vt:lpstr>PowerPoint Presentation</vt:lpstr>
      <vt:lpstr>Terms and definitions</vt:lpstr>
      <vt:lpstr>PowerPoint Presentation</vt:lpstr>
      <vt:lpstr>Data protection principles</vt:lpstr>
      <vt:lpstr>Data protection principles </vt:lpstr>
      <vt:lpstr>Personal data breach</vt:lpstr>
      <vt:lpstr> Biggest GDPR Fines </vt:lpstr>
      <vt:lpstr>British Airways </vt:lpstr>
      <vt:lpstr>Google and CNIL(National Commission on Informatics and Liberty)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 Data Processing Solution</dc:title>
  <dc:creator>Administrator</dc:creator>
  <cp:lastModifiedBy>indrani sen</cp:lastModifiedBy>
  <cp:revision>22</cp:revision>
  <dcterms:created xsi:type="dcterms:W3CDTF">2022-11-21T03:23:59Z</dcterms:created>
  <dcterms:modified xsi:type="dcterms:W3CDTF">2024-06-13T11:54:34Z</dcterms:modified>
</cp:coreProperties>
</file>